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01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F6B4A-C624-4B11-BF57-F02B6D81EA44}" type="datetimeFigureOut">
              <a:rPr lang="uk-UA" smtClean="0"/>
              <a:t>17.12.2013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E5910-E573-4697-9E93-4AF684D83C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09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E5910-E573-4697-9E93-4AF684D83C92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948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DE87F1A-9FC8-4F52-A91F-90957E7D99BF}" type="datetime1">
              <a:rPr lang="en-US" smtClean="0"/>
              <a:t>12/17/2013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752FF2-273D-4969-8204-5B03BB2880B8}" type="datetime1">
              <a:rPr lang="en-US" smtClean="0"/>
              <a:t>12/17/2013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ACBF2ED1-30D9-493A-995F-7A7613EB2C75}" type="datetime1">
              <a:rPr lang="en-US" smtClean="0"/>
              <a:t>12/17/2013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D6461D-1838-4084-BB60-F191EB917040}" type="datetime1">
              <a:rPr lang="en-US" smtClean="0"/>
              <a:t>12/17/2013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FBED591-A43C-434E-8E97-048DC7536B7B}" type="datetime1">
              <a:rPr lang="en-US" smtClean="0"/>
              <a:t>12/17/2013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424D16-8FD3-4834-B2B0-2AB81DF23CA8}" type="datetime1">
              <a:rPr lang="en-US" smtClean="0"/>
              <a:t>12/17/2013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8F6414-3D71-4402-B5FE-81B6A8A4EAEE}" type="datetime1">
              <a:rPr lang="en-US" smtClean="0"/>
              <a:t>12/17/2013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1D8E2-5CEE-4FC2-B964-BCC4D3663E96}" type="datetime1">
              <a:rPr lang="en-US" smtClean="0"/>
              <a:t>12/17/2013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476390A-12B5-4880-900B-33AA30A7218D}" type="datetime1">
              <a:rPr lang="en-US" smtClean="0"/>
              <a:t>12/17/2013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3EFA71-B3D1-40CE-BFD4-85C9BF590A86}" type="datetime1">
              <a:rPr lang="en-US" smtClean="0"/>
              <a:t>12/17/2013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81EED7-549E-471B-9555-B0A7AADCB58E}" type="datetime1">
              <a:rPr lang="en-US" smtClean="0"/>
              <a:t>12/17/2013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5430C7-23B9-4DAF-A20D-C6D9FB7F2EE0}" type="datetime1">
              <a:rPr lang="en-US" smtClean="0"/>
              <a:t>12/17/2013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2514600" y="1981200"/>
            <a:ext cx="61722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uk-UA" sz="2800" b="1" i="1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Особливості організації </a:t>
            </a:r>
            <a:br>
              <a:rPr lang="uk-UA" sz="2800" b="1" i="1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2800" b="1" i="1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зовнішнього незалежного оцінювання в 2014 році</a:t>
            </a:r>
            <a:endParaRPr lang="ru-RU" sz="2800" i="1" dirty="0" smtClean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6096000"/>
            <a:ext cx="6400800" cy="762000"/>
          </a:xfrm>
        </p:spPr>
        <p:txBody>
          <a:bodyPr/>
          <a:lstStyle/>
          <a:p>
            <a:pPr eaLnBrk="1" hangingPunct="1"/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Сімферополь -2013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0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188032"/>
              </p:ext>
            </p:extLst>
          </p:nvPr>
        </p:nvGraphicFramePr>
        <p:xfrm>
          <a:off x="304800" y="457200"/>
          <a:ext cx="7620000" cy="2804160"/>
        </p:xfrm>
        <a:graphic>
          <a:graphicData uri="http://schemas.openxmlformats.org/drawingml/2006/table">
            <a:tbl>
              <a:tblPr/>
              <a:tblGrid>
                <a:gridCol w="3516923"/>
                <a:gridCol w="4103077"/>
              </a:tblGrid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8.5.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Апеляційна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заява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недоліків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допущених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час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реєстрації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особи для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проходження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зовнішнього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подається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відповідного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регіонального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центру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освіти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протягом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трьох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тижнів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моменту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прийняття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рішення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реєстрації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Розгляд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заяви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здійснюється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протягом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трьох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робочих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днів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моменту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її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надходження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282" marR="412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VIII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5. Особа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може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оскаржити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рішення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регламентної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комісії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прийняте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неї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, шляхом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подання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заяви до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апеляційної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комісії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Відповідна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заяви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подається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апеляційної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комісії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пізніше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ніж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через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сім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робочих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днів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з моменту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отримання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рішення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оскаржується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розглядається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протягом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десяти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дні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із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дати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її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надходження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282" marR="412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995039" y="1600200"/>
            <a:ext cx="5257800" cy="1143000"/>
          </a:xfrm>
        </p:spPr>
        <p:txBody>
          <a:bodyPr/>
          <a:lstStyle/>
          <a:p>
            <a:pPr algn="r"/>
            <a:r>
              <a:rPr lang="uk-UA" sz="3200" b="1" i="1" dirty="0" smtClean="0">
                <a:solidFill>
                  <a:srgbClr val="660033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Дякую за увагу!</a:t>
            </a:r>
            <a:endParaRPr lang="ru-RU" sz="3200" b="1" i="1" dirty="0" smtClean="0">
              <a:solidFill>
                <a:srgbClr val="660033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1" name="Picture 1" descr="C:\Users\Иришка\Desktop\Документы\Презентации\Картинки\Разное\Coffeecupsteamingwithdoughnu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19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1"/>
            <a:ext cx="7848600" cy="5867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Зовнішнє незалежне оцінювання навчальних досягнень осіб, </a:t>
            </a:r>
            <a:br>
              <a:rPr lang="uk-UA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які виявили бажання вступати до вищих навчальних закладів України, </a:t>
            </a:r>
            <a:r>
              <a:rPr lang="uk-UA" sz="1800" dirty="0" smtClean="0">
                <a:latin typeface="Arial" charset="0"/>
              </a:rPr>
              <a:t/>
            </a:r>
            <a:br>
              <a:rPr lang="uk-UA" sz="1800" dirty="0" smtClean="0">
                <a:latin typeface="Arial" charset="0"/>
              </a:rPr>
            </a:br>
            <a:r>
              <a:rPr lang="uk-UA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буде проводитися з наступних предметів: </a:t>
            </a:r>
          </a:p>
          <a:p>
            <a:pPr algn="ctr"/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412032"/>
              </p:ext>
            </p:extLst>
          </p:nvPr>
        </p:nvGraphicFramePr>
        <p:xfrm>
          <a:off x="914400" y="1752600"/>
          <a:ext cx="6581775" cy="44165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76600"/>
                <a:gridCol w="3305175"/>
              </a:tblGrid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Іноземні мови (англійська, німецька, французька, іспанська)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червня 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Українська мова та література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та 6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Російська мова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Географія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Біологія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Фізика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Історія України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Хімія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Всесвітня історія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Світова література</a:t>
                      </a:r>
                      <a:endParaRPr lang="uk-UA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 червня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1"/>
            <a:ext cx="7620000" cy="403859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З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історії України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всесвітньої історії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математики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біології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географії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фізики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хімії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абітурієнту буде надаватися тестовий зошит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українською мовою 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або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російською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кримськотатарською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молдовською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польською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румунською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угорською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мовами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 вибір.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 typeface="Arial" charset="0"/>
              <a:buNone/>
            </a:pPr>
            <a:endParaRPr lang="uk-UA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 typeface="Arial" charset="0"/>
              <a:buNone/>
            </a:pP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Зі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світової літератури 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буде надаватися тестовий зошит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українською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або </a:t>
            </a: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російською мовами 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вибір.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81243" y="1143000"/>
            <a:ext cx="7239000" cy="484632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Абітурієнти </a:t>
            </a:r>
            <a:r>
              <a:rPr lang="uk-U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мають право 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складання тестів </a:t>
            </a:r>
            <a:b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більше ніж із </a:t>
            </a:r>
            <a:r>
              <a:rPr lang="uk-UA" sz="2400" b="1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ЧОТИРЬОХ</a:t>
            </a:r>
            <a:r>
              <a:rPr lang="uk-U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предметів.</a:t>
            </a:r>
            <a:endParaRPr lang="ru-RU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46" y="2438400"/>
            <a:ext cx="4696287" cy="3513114"/>
          </a:xfrm>
          <a:prstGeom prst="rect">
            <a:avLst/>
          </a:prstGeom>
          <a:noFill/>
          <a:ln w="254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6400800" cy="2590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зміни, які були внесені </a:t>
            </a:r>
            <a:b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Порядку проведення </a:t>
            </a:r>
            <a:b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зовнішнього незалежного оцінювання </a:t>
            </a:r>
            <a:b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32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2014 році</a:t>
            </a:r>
            <a:endParaRPr lang="ru-RU" sz="3200" i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7" name="Picture 1" descr="C:\Users\Иришка\Desktop\Документы\Презентации\Картинки\Книги\1295908558_120245865_1---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53000"/>
            <a:ext cx="229076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3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171244"/>
              </p:ext>
            </p:extLst>
          </p:nvPr>
        </p:nvGraphicFramePr>
        <p:xfrm>
          <a:off x="304800" y="1371600"/>
          <a:ext cx="7467600" cy="4067556"/>
        </p:xfrm>
        <a:graphic>
          <a:graphicData uri="http://schemas.openxmlformats.org/drawingml/2006/table">
            <a:tbl>
              <a:tblPr/>
              <a:tblGrid>
                <a:gridCol w="3877408"/>
                <a:gridCol w="3590192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Порядок проведення зовнішнього незалежного оцінювання в </a:t>
                      </a: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2013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році </a:t>
                      </a:r>
                      <a:b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(наказ МОНМСУ від 22.10.12 №1130)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5731" marR="5573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Порядок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проведення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зовнішнього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незалежного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оцінювання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в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2014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році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(наказ МОНУ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від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08.11.2013 №1573)</a:t>
                      </a:r>
                    </a:p>
                  </a:txBody>
                  <a:tcPr marL="55731" marR="5573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2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2.1.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зовнішньому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оцінюванні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може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взяти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участь особа, яка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має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повну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загальну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середню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освіту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або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є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учнем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(студентом)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випускного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класу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(курсу)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навчального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закладу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системи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загальної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середньої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освіти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та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зареєструвалася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установленому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порядку.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ІІ.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1.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Участь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зовнішньому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оцінюванні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може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взяти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участь особа, яка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має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повну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загальну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середню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освіту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або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є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випускником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навчального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закладу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системи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загальної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середньої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освіти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поточного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навчального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року,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планує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вступати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до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вищого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навчального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закладу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України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та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зареєструвалася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установленому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порядку.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680560"/>
              </p:ext>
            </p:extLst>
          </p:nvPr>
        </p:nvGraphicFramePr>
        <p:xfrm>
          <a:off x="228600" y="457200"/>
          <a:ext cx="7696200" cy="5643372"/>
        </p:xfrm>
        <a:graphic>
          <a:graphicData uri="http://schemas.openxmlformats.org/drawingml/2006/table">
            <a:tbl>
              <a:tblPr/>
              <a:tblGrid>
                <a:gridCol w="3810740"/>
                <a:gridCol w="388546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.4.10. Абітурієнт зобов'язаний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собі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зв'язку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зчитування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обробки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збереження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відтворення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інформації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друкованих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рукописних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матеріалів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передбачені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процедурою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ІІ.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зобов'язаний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10)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собі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зв'язку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зчитування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обробки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збереження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відтворення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інформації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друкованих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рукописних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матеріалів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передбачені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процедурою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також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окремих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елементів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бути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складовими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відповідних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технічних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4.2. Для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реєстрації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особа повинна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надіслати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поштою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відповідного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регіонального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центру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освіти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комплект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документів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заяву-реєстраційну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картку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копію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паспорта. Особи,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мають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паспорта 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яким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станом на 01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вересня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2012 року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виповнилося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шістнадцять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років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подавати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копію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свідоцтва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Народження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реєстрації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особа повинна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надіслати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поштою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відповідного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регіонального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центру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освіти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комплект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документів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заяву-реєстраційну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картку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;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копію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паспорта. Особи,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мають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паспорта 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яким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станом на 01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вересня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2013 року не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виповнилося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шістнадцять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років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подавати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копію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свідоцтва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народження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Іноземці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особи без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громадянства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біженці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особи,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потребують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додаткового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тимчасового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захисту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закордонні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українці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додатково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надають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копію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документа,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підтверджує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законність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їх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перебування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території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України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4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605395"/>
              </p:ext>
            </p:extLst>
          </p:nvPr>
        </p:nvGraphicFramePr>
        <p:xfrm>
          <a:off x="228600" y="381000"/>
          <a:ext cx="7848600" cy="5783580"/>
        </p:xfrm>
        <a:graphic>
          <a:graphicData uri="http://schemas.openxmlformats.org/drawingml/2006/table">
            <a:tbl>
              <a:tblPr/>
              <a:tblGrid>
                <a:gridCol w="3396029"/>
                <a:gridCol w="4452571"/>
              </a:tblGrid>
              <a:tr h="155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11.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Факт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надходження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заяви-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реєстраційної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картки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регіонального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центру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освіти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є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підставою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здійснення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обробки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персональних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даних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відповідно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вимог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Закону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України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«Про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захист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персональних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даних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».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79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Проведення зовнішнього оцінювання забезпечують: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5.2.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чергові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пунктів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(з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розрахунку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до 50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дві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51 до 100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чотири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особи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додатково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одній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особ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кожні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наступні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100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V.</a:t>
                      </a: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Проведення зовнішнього оцінювання забезпечують: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чергові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пунктів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(з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розрахунку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до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аудиторій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пункті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дві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 до 10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аудиторій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чотири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особи,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понад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10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аудиторій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чотири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особи на 10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аудиторій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додатково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по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одній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особі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кожні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наступні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аудиторії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але не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більше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ніж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осіб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пункті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79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Зважаючи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особливості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архітектурного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планування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будівель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навчальних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закладів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регіональний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центр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має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право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перерозподілити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чергових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у пунктах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збереженням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їхньої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загальної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чисельності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регіоні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розрахованої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за схемою,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поданою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пункті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2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цього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розділу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7" name="Group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160142"/>
              </p:ext>
            </p:extLst>
          </p:nvPr>
        </p:nvGraphicFramePr>
        <p:xfrm>
          <a:off x="381000" y="304800"/>
          <a:ext cx="7543800" cy="4994910"/>
        </p:xfrm>
        <a:graphic>
          <a:graphicData uri="http://schemas.openxmlformats.org/drawingml/2006/table">
            <a:tbl>
              <a:tblPr/>
              <a:tblGrid>
                <a:gridCol w="3487511"/>
                <a:gridCol w="4056289"/>
              </a:tblGrid>
              <a:tr h="236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6.19. Для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запобігання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випадкам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абітурієнтом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час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над тестом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заборонених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застосовуватися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металодетектори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інші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технічні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За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допомогою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металодетектора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здійснюється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контроль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наявністю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зв'язку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зчитування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обробки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збереження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відтворення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інформації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Такий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контроль проводиться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час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проставлення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відмітки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проходження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зовнішнього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Сертифікаті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разі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виникнення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підозри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абітурієнтом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заборонених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19. Для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запобігання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випадкам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абітурієнтом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час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над тестом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заборонених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застосовуватися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металодетектори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інші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технічні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За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допомогою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металодетектора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здійснюється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контроль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наявності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зв'язку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пристроїв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зчитування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обробки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збереження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відтворення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інформації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Такий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контроль проводиться: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вибірково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окремих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пунктах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тестування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до початку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над тестом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час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проставлення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Сертифікатах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відміток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проходження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зовнішнього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згідно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з наказом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Українського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центру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освіти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разі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виникнення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підозри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абітурієнтом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групою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абітурієнтів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заборонених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технічних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засобів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процесі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над тестом.</a:t>
                      </a:r>
                    </a:p>
                  </a:txBody>
                  <a:tcPr marL="55731" marR="557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1F95-5558-4BBF-AB94-2138706E884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242</TotalTime>
  <Words>864</Words>
  <Application>Microsoft Office PowerPoint</Application>
  <PresentationFormat>Экран (4:3)</PresentationFormat>
  <Paragraphs>85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Особливості організації  зовнішнього незалежного оцінювання в 2014 році</vt:lpstr>
      <vt:lpstr>Презентация PowerPoint</vt:lpstr>
      <vt:lpstr>Презентация PowerPoint</vt:lpstr>
      <vt:lpstr>Презентация PowerPoint</vt:lpstr>
      <vt:lpstr>зміни, які були внесені  до Порядку проведення  зовнішнього незалежного оцінювання  в 2014 році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Тихонова Ольга Николаевна</cp:lastModifiedBy>
  <cp:revision>79</cp:revision>
  <dcterms:created xsi:type="dcterms:W3CDTF">2011-11-04T21:21:46Z</dcterms:created>
  <dcterms:modified xsi:type="dcterms:W3CDTF">2013-12-17T07:25:26Z</dcterms:modified>
</cp:coreProperties>
</file>